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0" r:id="rId4"/>
    <p:sldId id="259" r:id="rId5"/>
    <p:sldId id="264" r:id="rId6"/>
    <p:sldId id="263" r:id="rId7"/>
    <p:sldId id="261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7" autoAdjust="0"/>
    <p:restoredTop sz="94660"/>
  </p:normalViewPr>
  <p:slideViewPr>
    <p:cSldViewPr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0EDA2-6C50-43FD-A708-9DCA7981884C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44766-5188-4E49-A005-E9DC3CF65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7315200" cy="5943600"/>
          </a:xfrm>
        </p:spPr>
        <p:txBody>
          <a:bodyPr>
            <a:normAutofit/>
          </a:bodyPr>
          <a:lstStyle/>
          <a:p>
            <a:pPr algn="r"/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“What is unique about intercultural Citizenship Education?”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Alexandria, December 17, 2012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Introductory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Assumptions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Identity </a:t>
            </a:r>
          </a:p>
          <a:p>
            <a:pPr lvl="1"/>
            <a:r>
              <a:rPr lang="en-US" dirty="0" smtClean="0"/>
              <a:t>Personal / individual  </a:t>
            </a:r>
          </a:p>
          <a:p>
            <a:pPr lvl="1"/>
            <a:r>
              <a:rPr lang="en-US" dirty="0" smtClean="0"/>
              <a:t>Complex, flexible, multidimensional (different spheres of belonging)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Diversity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lvl="1"/>
            <a:r>
              <a:rPr lang="en-US" dirty="0" smtClean="0"/>
              <a:t>Fact that needs to be </a:t>
            </a:r>
            <a:r>
              <a:rPr lang="en-US" b="1" i="1" dirty="0" smtClean="0"/>
              <a:t>accepted, acknowledged, valued, promoted and managed </a:t>
            </a:r>
            <a:r>
              <a:rPr lang="en-US" dirty="0" smtClean="0"/>
              <a:t>(denial that generates) </a:t>
            </a:r>
          </a:p>
          <a:p>
            <a:pPr lvl="2"/>
            <a:r>
              <a:rPr lang="en-US" b="1" i="1" dirty="0" smtClean="0">
                <a:solidFill>
                  <a:srgbClr val="FF0000"/>
                </a:solidFill>
              </a:rPr>
              <a:t>Cultural diversity is as a source of exchange, innovation and creativity </a:t>
            </a:r>
            <a:r>
              <a:rPr lang="en-US" dirty="0" smtClean="0"/>
              <a:t>(UNESCO declaration, 2001, Art. 1)</a:t>
            </a:r>
          </a:p>
          <a:p>
            <a:pPr lvl="1"/>
            <a:r>
              <a:rPr lang="en-US" dirty="0" smtClean="0"/>
              <a:t>Education as capacity building about diversity management on the citizenship level 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Citizenship </a:t>
            </a:r>
          </a:p>
          <a:p>
            <a:pPr lvl="1"/>
            <a:r>
              <a:rPr lang="en-US" dirty="0" smtClean="0"/>
              <a:t>Geographical area, Sociopolitical framework (City, Country, Region [Arab, Europe?]; </a:t>
            </a:r>
            <a:r>
              <a:rPr lang="en-US" dirty="0" err="1" smtClean="0"/>
              <a:t>Euromed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Attitude, awareness, behavior (based on rights [civil, political, social]; freedoms; participation; values)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Intercultural citizenship education</a:t>
            </a:r>
          </a:p>
          <a:p>
            <a:pPr lvl="1"/>
            <a:r>
              <a:rPr lang="it-IT" i="1" dirty="0" smtClean="0"/>
              <a:t>Empowering and Stimulating people to </a:t>
            </a:r>
            <a:r>
              <a:rPr lang="it-IT" b="1" i="1" dirty="0" smtClean="0">
                <a:solidFill>
                  <a:srgbClr val="FF0000"/>
                </a:solidFill>
              </a:rPr>
              <a:t>contribbute</a:t>
            </a:r>
            <a:r>
              <a:rPr lang="it-IT" i="1" dirty="0" smtClean="0"/>
              <a:t> to social cohesion and cultural enrichment with respect for diversity and on the basis of equality (Steven++). 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Ideological Monolithic citizenship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5943600" cy="527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48400" y="1905000"/>
            <a:ext cx="2362200" cy="39703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No place for diversity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ideology of a monolithic national identity and static public values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 intermediate level between citizen and state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Melting pot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Humanistic Citizenship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6019800" cy="528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324600" y="1600200"/>
            <a:ext cx="2362200" cy="424731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Holistic understanding of Humanity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Respect for the individual uniqueness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 intermediate level between citizen and state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“Glocal” identification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Communitarian Citizenship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5867400" cy="539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0" y="1524000"/>
            <a:ext cx="2590800" cy="47705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Only one culture is recognized as reference for the public sphere 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No chance for real intercultural relations and contribution to the public life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Citizenship and political participation are understood in a dualistic approach (with / against ; within / outside…) 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Communitarianism</a:t>
            </a:r>
            <a:r>
              <a:rPr lang="en-US" sz="1600" dirty="0" smtClean="0"/>
              <a:t> process - discrimination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Multicultural Citizenship</a:t>
            </a:r>
            <a:endParaRPr lang="en-US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799"/>
            <a:ext cx="5791200" cy="520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48400" y="1524000"/>
            <a:ext cx="2362200" cy="47705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Recognition of the cultural dimension of the citizen’s identity 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Respect for the cultural diversity without chance for social contribution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toleration from the mainstream national community towards minorities 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Risk of </a:t>
            </a:r>
            <a:r>
              <a:rPr lang="en-US" sz="1600" dirty="0" err="1" smtClean="0"/>
              <a:t>Ghettoisation</a:t>
            </a:r>
            <a:r>
              <a:rPr lang="en-US" sz="1600" dirty="0" smtClean="0"/>
              <a:t> and communitarian process and tyranny of minority on its followers   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Intercultural Citizenship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1447800"/>
            <a:ext cx="2362200" cy="48013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700" dirty="0" smtClean="0"/>
              <a:t> Recognition of the cultural dimension of the citizen’s identity </a:t>
            </a:r>
          </a:p>
          <a:p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Beyond tolerance, recognition of the contribution of each culture to the society</a:t>
            </a:r>
          </a:p>
          <a:p>
            <a:endParaRPr lang="en-US" sz="1700" dirty="0" smtClean="0"/>
          </a:p>
          <a:p>
            <a:pPr>
              <a:buFont typeface="Arial" pitchFamily="34" charset="0"/>
              <a:buChar char="•"/>
            </a:pPr>
            <a:r>
              <a:rPr lang="en-US" sz="1700" dirty="0" smtClean="0"/>
              <a:t> The citizenship culture built through an ongoing intercultural dialogue and identification of shared public values </a:t>
            </a:r>
          </a:p>
          <a:p>
            <a:r>
              <a:rPr lang="en-US" sz="1700" dirty="0" smtClean="0"/>
              <a:t>    </a:t>
            </a:r>
            <a:endParaRPr lang="en-US" sz="17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6066486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Intercultural Citizenship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7848600" cy="549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349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“What is unique about intercultural Citizenship Education?”   Alexandria, December 17, 2012</vt:lpstr>
      <vt:lpstr>Introductory Assumptions</vt:lpstr>
      <vt:lpstr>Ideological Monolithic citizenship</vt:lpstr>
      <vt:lpstr>Humanistic Citizenship</vt:lpstr>
      <vt:lpstr>Communitarian Citizenship</vt:lpstr>
      <vt:lpstr>Multicultural Citizenship</vt:lpstr>
      <vt:lpstr>Intercultural Citizenship</vt:lpstr>
      <vt:lpstr>Intercultural Citizenship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Fadi Daou</dc:creator>
  <cp:lastModifiedBy>Fadi Daou</cp:lastModifiedBy>
  <cp:revision>44</cp:revision>
  <dcterms:created xsi:type="dcterms:W3CDTF">2012-12-15T23:33:18Z</dcterms:created>
  <dcterms:modified xsi:type="dcterms:W3CDTF">2012-12-17T08:47:35Z</dcterms:modified>
</cp:coreProperties>
</file>